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1" r:id="rId11"/>
    <p:sldId id="268" r:id="rId12"/>
    <p:sldId id="259" r:id="rId13"/>
    <p:sldId id="269" r:id="rId14"/>
    <p:sldId id="270" r:id="rId15"/>
    <p:sldId id="271" r:id="rId16"/>
    <p:sldId id="260" r:id="rId17"/>
    <p:sldId id="272" r:id="rId18"/>
  </p:sldIdLst>
  <p:sldSz cx="18288000" cy="10287000"/>
  <p:notesSz cx="6858000" cy="9144000"/>
  <p:embeddedFontLst>
    <p:embeddedFont>
      <p:font typeface="DM Sans" pitchFamily="2" charset="0"/>
      <p:regular r:id="rId19"/>
    </p:embeddedFont>
    <p:embeddedFont>
      <p:font typeface="Now" panose="020B0604020202020204" charset="0"/>
      <p:regular r:id="rId20"/>
    </p:embeddedFont>
    <p:embeddedFont>
      <p:font typeface="Now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5175" y="-1011147"/>
            <a:ext cx="18631456" cy="12289405"/>
            <a:chOff x="0" y="0"/>
            <a:chExt cx="24841942" cy="16385873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5583626" y="6888133"/>
              <a:ext cx="15944201" cy="2572431"/>
              <a:chOff x="0" y="0"/>
              <a:chExt cx="3149472" cy="50813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49472" cy="508135"/>
              </a:xfrm>
              <a:custGeom>
                <a:avLst/>
                <a:gdLst/>
                <a:ahLst/>
                <a:cxnLst/>
                <a:rect l="l" t="t" r="r" b="b"/>
                <a:pathLst>
                  <a:path w="3149472" h="508135">
                    <a:moveTo>
                      <a:pt x="0" y="0"/>
                    </a:moveTo>
                    <a:lnTo>
                      <a:pt x="3149472" y="0"/>
                    </a:lnTo>
                    <a:lnTo>
                      <a:pt x="3149472" y="508135"/>
                    </a:lnTo>
                    <a:lnTo>
                      <a:pt x="0" y="508135"/>
                    </a:ln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3149472" cy="5367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5338843" y="0"/>
              <a:ext cx="3530334" cy="3530334"/>
            </a:xfrm>
            <a:custGeom>
              <a:avLst/>
              <a:gdLst/>
              <a:ahLst/>
              <a:cxnLst/>
              <a:rect l="l" t="t" r="r" b="b"/>
              <a:pathLst>
                <a:path w="3530334" h="3530334">
                  <a:moveTo>
                    <a:pt x="0" y="0"/>
                  </a:moveTo>
                  <a:lnTo>
                    <a:pt x="3530334" y="0"/>
                  </a:lnTo>
                  <a:lnTo>
                    <a:pt x="3530334" y="3530334"/>
                  </a:lnTo>
                  <a:lnTo>
                    <a:pt x="0" y="3530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855539"/>
              <a:ext cx="3530334" cy="3530334"/>
            </a:xfrm>
            <a:custGeom>
              <a:avLst/>
              <a:gdLst/>
              <a:ahLst/>
              <a:cxnLst/>
              <a:rect l="l" t="t" r="r" b="b"/>
              <a:pathLst>
                <a:path w="3530334" h="3530334">
                  <a:moveTo>
                    <a:pt x="0" y="0"/>
                  </a:moveTo>
                  <a:lnTo>
                    <a:pt x="3530334" y="0"/>
                  </a:lnTo>
                  <a:lnTo>
                    <a:pt x="3530334" y="3530334"/>
                  </a:lnTo>
                  <a:lnTo>
                    <a:pt x="0" y="3530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92695" y="1879785"/>
              <a:ext cx="5104788" cy="3301096"/>
            </a:xfrm>
            <a:custGeom>
              <a:avLst/>
              <a:gdLst/>
              <a:ahLst/>
              <a:cxnLst/>
              <a:rect l="l" t="t" r="r" b="b"/>
              <a:pathLst>
                <a:path w="5104788" h="3301096">
                  <a:moveTo>
                    <a:pt x="0" y="0"/>
                  </a:moveTo>
                  <a:lnTo>
                    <a:pt x="5104788" y="0"/>
                  </a:lnTo>
                  <a:lnTo>
                    <a:pt x="5104788" y="3301097"/>
                  </a:lnTo>
                  <a:lnTo>
                    <a:pt x="0" y="3301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5905527" y="4759682"/>
              <a:ext cx="7500439" cy="7947485"/>
            </a:xfrm>
            <a:custGeom>
              <a:avLst/>
              <a:gdLst/>
              <a:ahLst/>
              <a:cxnLst/>
              <a:rect l="l" t="t" r="r" b="b"/>
              <a:pathLst>
                <a:path w="7500439" h="7947485">
                  <a:moveTo>
                    <a:pt x="0" y="0"/>
                  </a:moveTo>
                  <a:lnTo>
                    <a:pt x="7500440" y="0"/>
                  </a:lnTo>
                  <a:lnTo>
                    <a:pt x="7500440" y="7947485"/>
                  </a:lnTo>
                  <a:lnTo>
                    <a:pt x="0" y="7947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765167" y="6039342"/>
              <a:ext cx="14785894" cy="220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79"/>
                </a:lnSpc>
              </a:pPr>
              <a:r>
                <a:rPr lang="en-US" sz="5399">
                  <a:solidFill>
                    <a:srgbClr val="FFFBFB"/>
                  </a:solidFill>
                  <a:latin typeface="Now Bold"/>
                </a:rPr>
                <a:t>PROSPECTIVA</a:t>
              </a:r>
            </a:p>
            <a:p>
              <a:pPr>
                <a:lnSpc>
                  <a:spcPts val="6479"/>
                </a:lnSpc>
              </a:pPr>
              <a:r>
                <a:rPr lang="en-US" sz="5399">
                  <a:solidFill>
                    <a:srgbClr val="FFFBFB"/>
                  </a:solidFill>
                  <a:latin typeface="Now Bold"/>
                </a:rPr>
                <a:t>Reflexiones y escenarios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765167" y="8733425"/>
              <a:ext cx="10820400" cy="261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56AEFF"/>
                  </a:solidFill>
                  <a:latin typeface="Now Bold"/>
                </a:rPr>
                <a:t>CORTO, MEDIANO Y LARGO PLAZO.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600" y="0"/>
            <a:ext cx="6279570" cy="10287000"/>
          </a:xfrm>
          <a:custGeom>
            <a:avLst/>
            <a:gdLst/>
            <a:ahLst/>
            <a:cxnLst/>
            <a:rect l="l" t="t" r="r" b="b"/>
            <a:pathLst>
              <a:path w="6279570" h="10287000">
                <a:moveTo>
                  <a:pt x="0" y="0"/>
                </a:moveTo>
                <a:lnTo>
                  <a:pt x="6279571" y="0"/>
                </a:lnTo>
                <a:lnTo>
                  <a:pt x="62795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862" r="-728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93373" y="-5458262"/>
            <a:ext cx="10196686" cy="10196686"/>
          </a:xfrm>
          <a:custGeom>
            <a:avLst/>
            <a:gdLst/>
            <a:ahLst/>
            <a:cxnLst/>
            <a:rect l="l" t="t" r="r" b="b"/>
            <a:pathLst>
              <a:path w="10196686" h="10196686">
                <a:moveTo>
                  <a:pt x="0" y="0"/>
                </a:moveTo>
                <a:lnTo>
                  <a:pt x="10196686" y="0"/>
                </a:lnTo>
                <a:lnTo>
                  <a:pt x="10196686" y="10196685"/>
                </a:lnTo>
                <a:lnTo>
                  <a:pt x="0" y="10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97329" y="6667836"/>
            <a:ext cx="8414387" cy="8414387"/>
          </a:xfrm>
          <a:custGeom>
            <a:avLst/>
            <a:gdLst/>
            <a:ahLst/>
            <a:cxnLst/>
            <a:rect l="l" t="t" r="r" b="b"/>
            <a:pathLst>
              <a:path w="8414387" h="8414387">
                <a:moveTo>
                  <a:pt x="0" y="0"/>
                </a:moveTo>
                <a:lnTo>
                  <a:pt x="8414387" y="0"/>
                </a:lnTo>
                <a:lnTo>
                  <a:pt x="8414387" y="8414387"/>
                </a:lnTo>
                <a:lnTo>
                  <a:pt x="0" y="8414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84648" y="296886"/>
            <a:ext cx="9879016" cy="1463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RESUMEN DE FACTORES IMPORTANTES A CORTO PLAZO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84648" y="1924098"/>
            <a:ext cx="11365520" cy="786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2"/>
              </a:lnSpc>
            </a:pPr>
            <a:r>
              <a:rPr lang="en-US" sz="2531">
                <a:solidFill>
                  <a:srgbClr val="FFFFFF"/>
                </a:solidFill>
                <a:latin typeface="DM Sans"/>
              </a:rPr>
              <a:t>•Capacidad del Gobierno de trazar una estrategia prioritaria de acción y la puesta en marcha de cambios tangibles para la población.</a:t>
            </a:r>
          </a:p>
          <a:p>
            <a:pPr>
              <a:lnSpc>
                <a:spcPts val="3492"/>
              </a:lnSpc>
            </a:pPr>
            <a:endParaRPr lang="en-US" sz="2531">
              <a:solidFill>
                <a:srgbClr val="FFFFFF"/>
              </a:solidFill>
              <a:latin typeface="DM Sans"/>
            </a:endParaRPr>
          </a:p>
          <a:p>
            <a:pPr>
              <a:lnSpc>
                <a:spcPts val="3492"/>
              </a:lnSpc>
            </a:pPr>
            <a:r>
              <a:rPr lang="en-US" sz="2531">
                <a:solidFill>
                  <a:srgbClr val="FFFFFF"/>
                </a:solidFill>
                <a:latin typeface="DM Sans"/>
              </a:rPr>
              <a:t>• La reacción de los diferentes sectores ante las medidas socio-económicas y políticas que impulse el Gobierno.</a:t>
            </a:r>
          </a:p>
          <a:p>
            <a:pPr>
              <a:lnSpc>
                <a:spcPts val="3492"/>
              </a:lnSpc>
            </a:pPr>
            <a:endParaRPr lang="en-US" sz="2531">
              <a:solidFill>
                <a:srgbClr val="FFFFFF"/>
              </a:solidFill>
              <a:latin typeface="DM Sans"/>
            </a:endParaRPr>
          </a:p>
          <a:p>
            <a:pPr>
              <a:lnSpc>
                <a:spcPts val="3492"/>
              </a:lnSpc>
            </a:pPr>
            <a:r>
              <a:rPr lang="en-US" sz="2531">
                <a:solidFill>
                  <a:srgbClr val="FFFFFF"/>
                </a:solidFill>
                <a:latin typeface="DM Sans"/>
              </a:rPr>
              <a:t>•La sostenibilidad de la alianza en el Congreso.</a:t>
            </a:r>
          </a:p>
          <a:p>
            <a:pPr>
              <a:lnSpc>
                <a:spcPts val="3492"/>
              </a:lnSpc>
            </a:pPr>
            <a:endParaRPr lang="en-US" sz="2531">
              <a:solidFill>
                <a:srgbClr val="FFFFFF"/>
              </a:solidFill>
              <a:latin typeface="DM Sans"/>
            </a:endParaRPr>
          </a:p>
          <a:p>
            <a:pPr>
              <a:lnSpc>
                <a:spcPts val="3492"/>
              </a:lnSpc>
            </a:pPr>
            <a:r>
              <a:rPr lang="en-US" sz="2531">
                <a:solidFill>
                  <a:srgbClr val="FFFFFF"/>
                </a:solidFill>
                <a:latin typeface="DM Sans"/>
              </a:rPr>
              <a:t>•Los resultados de las elecciones de noviembre en EEUU.</a:t>
            </a:r>
          </a:p>
          <a:p>
            <a:pPr>
              <a:lnSpc>
                <a:spcPts val="3492"/>
              </a:lnSpc>
            </a:pPr>
            <a:endParaRPr lang="en-US" sz="2531">
              <a:solidFill>
                <a:srgbClr val="FFFFFF"/>
              </a:solidFill>
              <a:latin typeface="DM Sans"/>
            </a:endParaRPr>
          </a:p>
          <a:p>
            <a:pPr>
              <a:lnSpc>
                <a:spcPts val="3492"/>
              </a:lnSpc>
            </a:pPr>
            <a:r>
              <a:rPr lang="en-US" sz="2531">
                <a:solidFill>
                  <a:srgbClr val="FFFFFF"/>
                </a:solidFill>
                <a:latin typeface="DM Sans"/>
              </a:rPr>
              <a:t>•El nivel de aceptación que consiga mantener el gobierno de Arévalo entre amplios y representativos sectores sociales.</a:t>
            </a:r>
          </a:p>
          <a:p>
            <a:pPr>
              <a:lnSpc>
                <a:spcPts val="3492"/>
              </a:lnSpc>
            </a:pPr>
            <a:endParaRPr lang="en-US" sz="2531">
              <a:solidFill>
                <a:srgbClr val="FFFFFF"/>
              </a:solidFill>
              <a:latin typeface="DM Sans"/>
            </a:endParaRPr>
          </a:p>
          <a:p>
            <a:pPr>
              <a:lnSpc>
                <a:spcPts val="3492"/>
              </a:lnSpc>
            </a:pPr>
            <a:r>
              <a:rPr lang="en-US" sz="2531">
                <a:solidFill>
                  <a:srgbClr val="FFFFFF"/>
                </a:solidFill>
                <a:latin typeface="DM Sans"/>
              </a:rPr>
              <a:t>•El balance del apoyo y acompañamiento de la comunidad internacional.</a:t>
            </a:r>
          </a:p>
          <a:p>
            <a:pPr>
              <a:lnSpc>
                <a:spcPts val="3492"/>
              </a:lnSpc>
            </a:pPr>
            <a:endParaRPr lang="en-US" sz="2531">
              <a:solidFill>
                <a:srgbClr val="FFFFFF"/>
              </a:solidFill>
              <a:latin typeface="DM Sans"/>
            </a:endParaRPr>
          </a:p>
          <a:p>
            <a:pPr>
              <a:lnSpc>
                <a:spcPts val="3492"/>
              </a:lnSpc>
            </a:pPr>
            <a:r>
              <a:rPr lang="en-US" sz="2531">
                <a:solidFill>
                  <a:srgbClr val="FFFFFF"/>
                </a:solidFill>
                <a:latin typeface="DM Sans"/>
              </a:rPr>
              <a:t>•El grado de hostigamiento que la clase política tradicional logre articular en contra del proyecto de Gobierno. </a:t>
            </a:r>
          </a:p>
          <a:p>
            <a:pPr marL="0" lvl="0" indent="0">
              <a:lnSpc>
                <a:spcPts val="3492"/>
              </a:lnSpc>
              <a:spcBef>
                <a:spcPct val="0"/>
              </a:spcBef>
            </a:pPr>
            <a:endParaRPr lang="en-US" sz="2531">
              <a:solidFill>
                <a:srgbClr val="FFFFFF"/>
              </a:solidFill>
              <a:latin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D7A6EE-9BC1-6FEB-1B2F-A8CB791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11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4261137" y="657391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13163">
            <a:off x="14330817" y="-165569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24993" y="4204223"/>
            <a:ext cx="13638014" cy="2017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4"/>
              </a:lnSpc>
            </a:pPr>
            <a:r>
              <a:rPr lang="en-US" sz="6570">
                <a:solidFill>
                  <a:srgbClr val="FFFFFF"/>
                </a:solidFill>
                <a:latin typeface="Now Bold"/>
              </a:rPr>
              <a:t>MEDIANO PLAZO (2024-2027)</a:t>
            </a:r>
          </a:p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>
                <a:solidFill>
                  <a:srgbClr val="FFFFFF"/>
                </a:solidFill>
                <a:latin typeface="Now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13605" y="5806152"/>
            <a:ext cx="9660789" cy="75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1"/>
              </a:lnSpc>
              <a:spcBef>
                <a:spcPct val="0"/>
              </a:spcBef>
            </a:pPr>
            <a:r>
              <a:rPr lang="en-US" sz="4464">
                <a:solidFill>
                  <a:srgbClr val="FFFFFF"/>
                </a:solidFill>
                <a:latin typeface="DM Sans"/>
              </a:rPr>
              <a:t>DISPUTA REAL DE PODER POLÍTICO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7B9173A-EF83-A5AA-530E-1E924AE7F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3" y="0"/>
            <a:ext cx="16947914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3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1CC977-3906-E35B-455F-E362E8E32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b="4602"/>
          <a:stretch/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9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4FBC1AD-6172-7B32-61F9-DFFDCA0E1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40" y="260746"/>
            <a:ext cx="15756520" cy="976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58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4261137" y="657391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13163">
            <a:off x="14330817" y="-165569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24993" y="4670726"/>
            <a:ext cx="13638014" cy="300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4"/>
              </a:lnSpc>
            </a:pPr>
            <a:r>
              <a:rPr lang="en-US" sz="6570">
                <a:solidFill>
                  <a:srgbClr val="FFFFFF"/>
                </a:solidFill>
                <a:latin typeface="Now"/>
              </a:rPr>
              <a:t>LARGO PLAZO (2028- 2031)</a:t>
            </a:r>
          </a:p>
          <a:p>
            <a:pPr algn="ctr">
              <a:lnSpc>
                <a:spcPts val="7884"/>
              </a:lnSpc>
            </a:pPr>
            <a:endParaRPr lang="en-US" sz="6570">
              <a:solidFill>
                <a:srgbClr val="FFFFFF"/>
              </a:solidFill>
              <a:latin typeface="Now"/>
            </a:endParaRPr>
          </a:p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>
                <a:solidFill>
                  <a:srgbClr val="FFFFFF"/>
                </a:solidFill>
                <a:latin typeface="Now Bold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F1113F-827B-B783-F093-D0AC0EEEC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556" y="0"/>
            <a:ext cx="14512887" cy="101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25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1160" y="-1590238"/>
            <a:ext cx="29343233" cy="14112917"/>
            <a:chOff x="0" y="0"/>
            <a:chExt cx="39124311" cy="18817223"/>
          </a:xfrm>
        </p:grpSpPr>
        <p:sp>
          <p:nvSpPr>
            <p:cNvPr id="3" name="AutoShape 3"/>
            <p:cNvSpPr/>
            <p:nvPr/>
          </p:nvSpPr>
          <p:spPr>
            <a:xfrm flipV="1">
              <a:off x="30806066" y="5475952"/>
              <a:ext cx="0" cy="6235062"/>
            </a:xfrm>
            <a:prstGeom prst="line">
              <a:avLst/>
            </a:prstGeom>
            <a:ln w="635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TextBox 4"/>
            <p:cNvSpPr txBox="1"/>
            <p:nvPr/>
          </p:nvSpPr>
          <p:spPr>
            <a:xfrm rot="-10800000">
              <a:off x="23666763" y="4584936"/>
              <a:ext cx="6421753" cy="6119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33"/>
                </a:lnSpc>
              </a:pPr>
              <a:r>
                <a:rPr lang="en-US" sz="2415">
                  <a:solidFill>
                    <a:srgbClr val="FFFFFF"/>
                  </a:solidFill>
                  <a:latin typeface="DM Sans"/>
                </a:rPr>
                <a:t>•Se identificaron personas de los sectores que tuvieron un rol beligerante en la coyuntura del país los últimos seis meses y que pudieran aportar una mirada amplia.</a:t>
              </a:r>
            </a:p>
            <a:p>
              <a:pPr algn="just">
                <a:lnSpc>
                  <a:spcPts val="3333"/>
                </a:lnSpc>
              </a:pPr>
              <a:r>
                <a:rPr lang="en-US" sz="2415">
                  <a:solidFill>
                    <a:srgbClr val="FFFFFF"/>
                  </a:solidFill>
                  <a:latin typeface="DM Sans"/>
                </a:rPr>
                <a:t>•También se incluyó a analistas políticos y funcionarias y funcionarios de algunos organismos del Estado.</a:t>
              </a:r>
            </a:p>
            <a:p>
              <a:pPr marL="0" lvl="0" indent="0" algn="just">
                <a:lnSpc>
                  <a:spcPts val="3333"/>
                </a:lnSpc>
                <a:spcBef>
                  <a:spcPct val="0"/>
                </a:spcBef>
              </a:pPr>
              <a:endParaRPr lang="en-US" sz="2415">
                <a:solidFill>
                  <a:srgbClr val="FFFFFF"/>
                </a:solidFill>
                <a:latin typeface="DM San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34501137" y="11711014"/>
              <a:ext cx="1596226" cy="1613832"/>
            </a:xfrm>
            <a:custGeom>
              <a:avLst/>
              <a:gdLst/>
              <a:ahLst/>
              <a:cxnLst/>
              <a:rect l="l" t="t" r="r" b="b"/>
              <a:pathLst>
                <a:path w="1596226" h="1613832">
                  <a:moveTo>
                    <a:pt x="0" y="0"/>
                  </a:moveTo>
                  <a:lnTo>
                    <a:pt x="1596226" y="0"/>
                  </a:lnTo>
                  <a:lnTo>
                    <a:pt x="1596226" y="1613831"/>
                  </a:lnTo>
                  <a:lnTo>
                    <a:pt x="0" y="1613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180315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1" y="0"/>
                  </a:lnTo>
                  <a:lnTo>
                    <a:pt x="4149651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5780413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0374563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4974660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4649278">
              <a:off x="13064878" y="9086965"/>
              <a:ext cx="18059735" cy="1503882"/>
            </a:xfrm>
            <a:custGeom>
              <a:avLst/>
              <a:gdLst/>
              <a:ahLst/>
              <a:cxnLst/>
              <a:rect l="l" t="t" r="r" b="b"/>
              <a:pathLst>
                <a:path w="18059735" h="1503882">
                  <a:moveTo>
                    <a:pt x="0" y="0"/>
                  </a:moveTo>
                  <a:lnTo>
                    <a:pt x="18059735" y="0"/>
                  </a:lnTo>
                  <a:lnTo>
                    <a:pt x="18059735" y="1503882"/>
                  </a:lnTo>
                  <a:lnTo>
                    <a:pt x="0" y="15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7172"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 rot="-10800000">
              <a:off x="15234864" y="2980906"/>
              <a:ext cx="8339054" cy="13716000"/>
              <a:chOff x="0" y="0"/>
              <a:chExt cx="3860673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86067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3860673" h="6350000">
                    <a:moveTo>
                      <a:pt x="3860673" y="0"/>
                    </a:moveTo>
                    <a:lnTo>
                      <a:pt x="2341753" y="6350000"/>
                    </a:lnTo>
                    <a:lnTo>
                      <a:pt x="0" y="6350000"/>
                    </a:lnTo>
                    <a:lnTo>
                      <a:pt x="1518920" y="0"/>
                    </a:lnTo>
                    <a:lnTo>
                      <a:pt x="3860673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73359" r="-73359"/>
                </a:stretch>
              </a:blipFill>
            </p:spPr>
          </p:sp>
        </p:grpSp>
        <p:sp>
          <p:nvSpPr>
            <p:cNvPr id="13" name="Freeform 13"/>
            <p:cNvSpPr/>
            <p:nvPr/>
          </p:nvSpPr>
          <p:spPr>
            <a:xfrm rot="6184455">
              <a:off x="7158375" y="8470860"/>
              <a:ext cx="18059735" cy="1503882"/>
            </a:xfrm>
            <a:custGeom>
              <a:avLst/>
              <a:gdLst/>
              <a:ahLst/>
              <a:cxnLst/>
              <a:rect l="l" t="t" r="r" b="b"/>
              <a:pathLst>
                <a:path w="18059735" h="1503882">
                  <a:moveTo>
                    <a:pt x="0" y="0"/>
                  </a:moveTo>
                  <a:lnTo>
                    <a:pt x="18059735" y="0"/>
                  </a:lnTo>
                  <a:lnTo>
                    <a:pt x="18059735" y="1503882"/>
                  </a:lnTo>
                  <a:lnTo>
                    <a:pt x="0" y="15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717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10800000">
              <a:off x="26277687" y="11711014"/>
              <a:ext cx="1575629" cy="1760479"/>
            </a:xfrm>
            <a:custGeom>
              <a:avLst/>
              <a:gdLst/>
              <a:ahLst/>
              <a:cxnLst/>
              <a:rect l="l" t="t" r="r" b="b"/>
              <a:pathLst>
                <a:path w="1575629" h="1760479">
                  <a:moveTo>
                    <a:pt x="0" y="0"/>
                  </a:moveTo>
                  <a:lnTo>
                    <a:pt x="1575629" y="0"/>
                  </a:lnTo>
                  <a:lnTo>
                    <a:pt x="1575629" y="1760479"/>
                  </a:lnTo>
                  <a:lnTo>
                    <a:pt x="0" y="1760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 rot="-10800000">
              <a:off x="25532065" y="14525593"/>
              <a:ext cx="9303997" cy="1433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25"/>
                </a:lnSpc>
                <a:spcBef>
                  <a:spcPct val="0"/>
                </a:spcBef>
              </a:pPr>
              <a:r>
                <a:rPr lang="en-US" sz="7021">
                  <a:solidFill>
                    <a:srgbClr val="FFFFFF"/>
                  </a:solidFill>
                  <a:latin typeface="Now Bold"/>
                </a:rPr>
                <a:t>METODOLOGÍA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-10800000">
              <a:off x="31529492" y="5699341"/>
              <a:ext cx="6613139" cy="5002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33"/>
                </a:lnSpc>
              </a:pPr>
              <a:r>
                <a:rPr lang="en-US" sz="2415">
                  <a:solidFill>
                    <a:srgbClr val="FFFFFF"/>
                  </a:solidFill>
                  <a:latin typeface="DM Sans"/>
                </a:rPr>
                <a:t>•Este es un ejercicio de análisis sobre escenarios posibles en el país a corto, mediano y largo plazo. </a:t>
              </a:r>
            </a:p>
            <a:p>
              <a:pPr algn="just">
                <a:lnSpc>
                  <a:spcPts val="3333"/>
                </a:lnSpc>
              </a:pPr>
              <a:endParaRPr lang="en-US" sz="2415">
                <a:solidFill>
                  <a:srgbClr val="FFFFFF"/>
                </a:solidFill>
                <a:latin typeface="DM Sans"/>
              </a:endParaRPr>
            </a:p>
            <a:p>
              <a:pPr algn="just">
                <a:lnSpc>
                  <a:spcPts val="3333"/>
                </a:lnSpc>
              </a:pPr>
              <a:r>
                <a:rPr lang="en-US" sz="2415">
                  <a:solidFill>
                    <a:srgbClr val="FFFFFF"/>
                  </a:solidFill>
                  <a:latin typeface="DM Sans"/>
                </a:rPr>
                <a:t>•Se desarrolló a partir de 23 entrevistas basadas en once ejes temáticos.</a:t>
              </a:r>
            </a:p>
            <a:p>
              <a:pPr marL="0" lvl="0" indent="0" algn="just">
                <a:lnSpc>
                  <a:spcPts val="3333"/>
                </a:lnSpc>
                <a:spcBef>
                  <a:spcPct val="0"/>
                </a:spcBef>
              </a:pPr>
              <a:endParaRPr lang="en-US" sz="2415">
                <a:solidFill>
                  <a:srgbClr val="FFFFFF"/>
                </a:solidFill>
                <a:latin typeface="DM San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4261137" y="657391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13163">
            <a:off x="14330817" y="-165569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24993" y="4204223"/>
            <a:ext cx="13638014" cy="100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>
                <a:solidFill>
                  <a:srgbClr val="FFFFFF"/>
                </a:solidFill>
                <a:latin typeface="Now Bold"/>
              </a:rPr>
              <a:t>CORTO PLAZO (2024 - 2025)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61919" y="5474415"/>
            <a:ext cx="7364162" cy="75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1"/>
              </a:lnSpc>
              <a:spcBef>
                <a:spcPct val="0"/>
              </a:spcBef>
            </a:pPr>
            <a:r>
              <a:rPr lang="en-US" sz="4464">
                <a:solidFill>
                  <a:srgbClr val="FFFFFF"/>
                </a:solidFill>
                <a:latin typeface="DM Sans"/>
              </a:rPr>
              <a:t>ETAPA PREPARATORIA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527192-A6FF-3768-A5EC-EE5A818E6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t="1422" r="1211"/>
          <a:stretch/>
        </p:blipFill>
        <p:spPr>
          <a:xfrm>
            <a:off x="0" y="0"/>
            <a:ext cx="1846201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8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206066-4E10-6EB7-D760-76F472E66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r="10382"/>
          <a:stretch/>
        </p:blipFill>
        <p:spPr>
          <a:xfrm>
            <a:off x="0" y="-1"/>
            <a:ext cx="18288000" cy="1035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3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07FAEE-D605-5B9B-844B-6A7A1C5DC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r="1445"/>
          <a:stretch/>
        </p:blipFill>
        <p:spPr>
          <a:xfrm>
            <a:off x="0" y="0"/>
            <a:ext cx="18288000" cy="1031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7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B08A2A-75CF-CEF4-F9E9-FA2F7F6D5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r="2148"/>
          <a:stretch/>
        </p:blipFill>
        <p:spPr>
          <a:xfrm>
            <a:off x="0" y="-1"/>
            <a:ext cx="18288000" cy="102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45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D6B590-4849-5C57-9E0D-062960B92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r="2149"/>
          <a:stretch/>
        </p:blipFill>
        <p:spPr>
          <a:xfrm>
            <a:off x="0" y="-1"/>
            <a:ext cx="18288000" cy="103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31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2A73EF-9A12-D727-F537-BE281AE65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7128"/>
            <a:ext cx="18463628" cy="102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7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239</Words>
  <Application>Microsoft Office PowerPoint</Application>
  <PresentationFormat>Personalizado</PresentationFormat>
  <Paragraphs>31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DM Sans</vt:lpstr>
      <vt:lpstr>Now</vt:lpstr>
      <vt:lpstr>Arial</vt:lpstr>
      <vt:lpstr>Calibri</vt:lpstr>
      <vt:lpstr>Now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Creativo Moderno Azul</dc:title>
  <cp:lastModifiedBy>Joel Morales Tay</cp:lastModifiedBy>
  <cp:revision>2</cp:revision>
  <dcterms:created xsi:type="dcterms:W3CDTF">2006-08-16T00:00:00Z</dcterms:created>
  <dcterms:modified xsi:type="dcterms:W3CDTF">2024-04-20T22:21:07Z</dcterms:modified>
  <dc:identifier>DAGC_W5MSVY</dc:identifier>
</cp:coreProperties>
</file>